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8" r:id="rId3"/>
    <p:sldId id="281" r:id="rId4"/>
    <p:sldId id="309" r:id="rId5"/>
    <p:sldId id="297" r:id="rId6"/>
    <p:sldId id="298" r:id="rId7"/>
    <p:sldId id="300" r:id="rId8"/>
    <p:sldId id="307" r:id="rId9"/>
    <p:sldId id="308" r:id="rId10"/>
    <p:sldId id="301" r:id="rId11"/>
    <p:sldId id="302" r:id="rId12"/>
    <p:sldId id="303" r:id="rId13"/>
    <p:sldId id="304" r:id="rId14"/>
    <p:sldId id="305" r:id="rId15"/>
    <p:sldId id="306" r:id="rId16"/>
    <p:sldId id="310" r:id="rId17"/>
    <p:sldId id="299" r:id="rId18"/>
    <p:sldId id="296" r:id="rId19"/>
    <p:sldId id="25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54" autoAdjust="0"/>
  </p:normalViewPr>
  <p:slideViewPr>
    <p:cSldViewPr>
      <p:cViewPr>
        <p:scale>
          <a:sx n="70" d="100"/>
          <a:sy n="70" d="100"/>
        </p:scale>
        <p:origin x="-390" y="1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FE9533-5443-4C85-9C59-FD8E26A3E428}" type="datetimeFigureOut">
              <a:rPr lang="en-US" smtClean="0"/>
              <a:t>8/9/2011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F3AE62-13E4-4290-A421-F006CC48FB72}" type="slidenum">
              <a:rPr lang="en-US" smtClean="0"/>
              <a:t>‹#›</a:t>
            </a:fld>
            <a:endParaRPr lang="en-US"/>
          </a:p>
        </p:txBody>
      </p:sp>
    </p:spTree>
    <p:extLst>
      <p:ext uri="{BB962C8B-B14F-4D97-AF65-F5344CB8AC3E}">
        <p14:creationId xmlns:p14="http://schemas.microsoft.com/office/powerpoint/2010/main" val="2220984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latin typeface="Book Antiqua" pitchFamily="18" charset="0"/>
              </a:rPr>
              <a:t>Born a Russian Jew</a:t>
            </a:r>
          </a:p>
          <a:p>
            <a:r>
              <a:rPr lang="en-US" dirty="0" smtClean="0">
                <a:latin typeface="Book Antiqua" pitchFamily="18" charset="0"/>
              </a:rPr>
              <a:t>His father was a banker, his mother a teacher, second of eight children</a:t>
            </a:r>
          </a:p>
          <a:p>
            <a:r>
              <a:rPr lang="en-US" dirty="0" smtClean="0">
                <a:latin typeface="Book Antiqua" pitchFamily="18" charset="0"/>
              </a:rPr>
              <a:t>He was a child genius and was privately tutored for his schooling via Socratic Dialogue</a:t>
            </a:r>
          </a:p>
          <a:p>
            <a:r>
              <a:rPr lang="en-US" dirty="0" smtClean="0">
                <a:latin typeface="Book Antiqua" pitchFamily="18" charset="0"/>
              </a:rPr>
              <a:t>Jews confined in a restricted territory, quotas for entering universities-no more than 3% of the university’s population could be Jewish.  The year before he entered the university they changed the rules, instead of taking the best Jewish students, they would have a lottery in order to dilute the quality of students entering-he was fortunate to have gotten the draw.</a:t>
            </a:r>
          </a:p>
          <a:p>
            <a:r>
              <a:rPr lang="en-US" dirty="0" smtClean="0">
                <a:latin typeface="Book Antiqua" pitchFamily="18" charset="0"/>
              </a:rPr>
              <a:t>Entered Moscow University 1913, graduating with a degree in literature, he taught literature and opened a psychological laboratory--people came from miles around to hear his diagnoses.  He received his doctorate in 1925 with his dissertation on the Psychology of Art. </a:t>
            </a:r>
          </a:p>
          <a:p>
            <a:r>
              <a:rPr lang="en-US" dirty="0" smtClean="0">
                <a:latin typeface="Book Antiqua" pitchFamily="18" charset="0"/>
              </a:rPr>
              <a:t>He started to gain </a:t>
            </a:r>
            <a:r>
              <a:rPr lang="en-US" dirty="0" err="1" smtClean="0">
                <a:latin typeface="Book Antiqua" pitchFamily="18" charset="0"/>
              </a:rPr>
              <a:t>noteriety</a:t>
            </a:r>
            <a:r>
              <a:rPr lang="en-US" dirty="0" smtClean="0">
                <a:latin typeface="Book Antiqua" pitchFamily="18" charset="0"/>
              </a:rPr>
              <a:t> as he delivered very different ideas than the behaviorist notions prominent at that time.</a:t>
            </a:r>
          </a:p>
          <a:p>
            <a:r>
              <a:rPr lang="en-US" b="1" dirty="0" smtClean="0">
                <a:latin typeface="Book Antiqua" pitchFamily="18" charset="0"/>
              </a:rPr>
              <a:t>Writings</a:t>
            </a:r>
            <a:r>
              <a:rPr lang="en-US" dirty="0" smtClean="0">
                <a:latin typeface="Book Antiqua" pitchFamily="18" charset="0"/>
              </a:rPr>
              <a:t>:</a:t>
            </a:r>
          </a:p>
          <a:p>
            <a:r>
              <a:rPr lang="en-US" dirty="0" smtClean="0">
                <a:latin typeface="Book Antiqua" pitchFamily="18" charset="0"/>
              </a:rPr>
              <a:t>He wrote over 180 works in 10 years</a:t>
            </a:r>
          </a:p>
          <a:p>
            <a:r>
              <a:rPr lang="en-US" dirty="0" smtClean="0">
                <a:latin typeface="Book Antiqua" pitchFamily="18" charset="0"/>
              </a:rPr>
              <a:t>He died in 1934, at the age of 38, of tuberculosis.</a:t>
            </a:r>
          </a:p>
          <a:p>
            <a:endParaRPr lang="en-US" dirty="0"/>
          </a:p>
        </p:txBody>
      </p:sp>
      <p:sp>
        <p:nvSpPr>
          <p:cNvPr id="4" name="Slide Number Placeholder 3"/>
          <p:cNvSpPr>
            <a:spLocks noGrp="1"/>
          </p:cNvSpPr>
          <p:nvPr>
            <p:ph type="sldNum" sz="quarter" idx="10"/>
          </p:nvPr>
        </p:nvSpPr>
        <p:spPr/>
        <p:txBody>
          <a:bodyPr/>
          <a:lstStyle/>
          <a:p>
            <a:fld id="{9FF3AE62-13E4-4290-A421-F006CC48FB72}" type="slidenum">
              <a:rPr lang="en-US" smtClean="0"/>
              <a:t>8</a:t>
            </a:fld>
            <a:endParaRPr lang="en-US"/>
          </a:p>
        </p:txBody>
      </p:sp>
    </p:spTree>
    <p:extLst>
      <p:ext uri="{BB962C8B-B14F-4D97-AF65-F5344CB8AC3E}">
        <p14:creationId xmlns:p14="http://schemas.microsoft.com/office/powerpoint/2010/main" val="3871936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FBAED3-39F7-4AD2-BCD6-5DF5E3D4D95F}"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E0FBAED3-39F7-4AD2-BCD6-5DF5E3D4D95F}"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FBAED3-39F7-4AD2-BCD6-5DF5E3D4D95F}"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FBAED3-39F7-4AD2-BCD6-5DF5E3D4D95F}" type="datetimeFigureOut">
              <a:rPr lang="en-US" smtClean="0"/>
              <a:t>8/9/2011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FBAED3-39F7-4AD2-BCD6-5DF5E3D4D95F}" type="datetimeFigureOut">
              <a:rPr lang="en-US" smtClean="0"/>
              <a:t>8/9/2011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FBAED3-39F7-4AD2-BCD6-5DF5E3D4D95F}" type="datetimeFigureOut">
              <a:rPr lang="en-US" smtClean="0"/>
              <a:t>8/9/2011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BAED3-39F7-4AD2-BCD6-5DF5E3D4D95F}" type="datetimeFigureOut">
              <a:rPr lang="en-US" smtClean="0"/>
              <a:t>8/9/2011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8/9/2011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8/9/2011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E0FBAED3-39F7-4AD2-BCD6-5DF5E3D4D95F}" type="datetimeFigureOut">
              <a:rPr lang="en-US" smtClean="0"/>
              <a:t>8/9/2011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F86BAD11-8EE2-4DF7-9EBC-6CBF0874139E}"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prezi.com/j2zexxzp3kte/learning-theori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79387"/>
            <a:ext cx="8534400" cy="147002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CI 512: Teaching and Learning</a:t>
            </a:r>
            <a:endParaRPr lang="en-US" dirty="0"/>
          </a:p>
        </p:txBody>
      </p:sp>
      <p:sp>
        <p:nvSpPr>
          <p:cNvPr id="5" name="Subtitle 2"/>
          <p:cNvSpPr>
            <a:spLocks noGrp="1"/>
          </p:cNvSpPr>
          <p:nvPr>
            <p:ph type="subTitle" idx="1"/>
          </p:nvPr>
        </p:nvSpPr>
        <p:spPr>
          <a:xfrm>
            <a:off x="1013410" y="2743200"/>
            <a:ext cx="7117180" cy="3886200"/>
          </a:xfrm>
        </p:spPr>
        <p:txBody>
          <a:bodyPr>
            <a:normAutofit/>
          </a:bodyPr>
          <a:lstStyle/>
          <a:p>
            <a:r>
              <a:rPr lang="en-US" dirty="0" smtClean="0"/>
              <a:t>Tuesday, 8/9/2011: Week 4</a:t>
            </a:r>
          </a:p>
          <a:p>
            <a:endParaRPr lang="en-US" dirty="0"/>
          </a:p>
          <a:p>
            <a:r>
              <a:rPr lang="en-US" dirty="0"/>
              <a:t>	</a:t>
            </a:r>
            <a:r>
              <a:rPr lang="en-US" dirty="0" smtClean="0"/>
              <a:t>		Social Learning Theories</a:t>
            </a:r>
          </a:p>
          <a:p>
            <a:r>
              <a:rPr lang="en-US" dirty="0"/>
              <a:t>	</a:t>
            </a:r>
            <a:r>
              <a:rPr lang="en-US" dirty="0" smtClean="0"/>
              <a:t>	</a:t>
            </a:r>
          </a:p>
          <a:p>
            <a:r>
              <a:rPr lang="en-US" dirty="0"/>
              <a:t>	</a:t>
            </a:r>
            <a:r>
              <a:rPr lang="en-US" dirty="0" smtClean="0"/>
              <a:t>		</a:t>
            </a:r>
            <a:r>
              <a:rPr lang="en-US" dirty="0"/>
              <a:t>	</a:t>
            </a:r>
          </a:p>
        </p:txBody>
      </p:sp>
    </p:spTree>
    <p:extLst>
      <p:ext uri="{BB962C8B-B14F-4D97-AF65-F5344CB8AC3E}">
        <p14:creationId xmlns:p14="http://schemas.microsoft.com/office/powerpoint/2010/main" val="3486835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Vygotsky</a:t>
            </a:r>
            <a:endParaRPr lang="en-US" dirty="0"/>
          </a:p>
        </p:txBody>
      </p:sp>
      <p:sp>
        <p:nvSpPr>
          <p:cNvPr id="3" name="Content Placeholder 2"/>
          <p:cNvSpPr>
            <a:spLocks noGrp="1"/>
          </p:cNvSpPr>
          <p:nvPr>
            <p:ph idx="1"/>
          </p:nvPr>
        </p:nvSpPr>
        <p:spPr/>
        <p:txBody>
          <a:bodyPr/>
          <a:lstStyle/>
          <a:p>
            <a:r>
              <a:rPr lang="en-US" dirty="0" smtClean="0"/>
              <a:t>Zone of Proximal Development</a:t>
            </a:r>
          </a:p>
          <a:p>
            <a:pPr marL="0" indent="0">
              <a:buNone/>
            </a:pPr>
            <a:r>
              <a:rPr lang="en-US" dirty="0" smtClean="0"/>
              <a:t>“The zone of proximal development of a child is the </a:t>
            </a:r>
            <a:r>
              <a:rPr lang="en-US" dirty="0"/>
              <a:t>distance between [a child's] actual development level as determined by independent problem solving and her level of potential development as determined through problem solving under the guidance or in collaboration with more capable peers </a:t>
            </a:r>
            <a:r>
              <a:rPr lang="en-US" dirty="0" smtClean="0"/>
              <a:t>(</a:t>
            </a:r>
            <a:r>
              <a:rPr lang="en-US" dirty="0" err="1" smtClean="0"/>
              <a:t>Vygotsky</a:t>
            </a:r>
            <a:r>
              <a:rPr lang="en-US" dirty="0" smtClean="0"/>
              <a:t>, 1978, pg</a:t>
            </a:r>
            <a:r>
              <a:rPr lang="en-US" dirty="0"/>
              <a:t>. </a:t>
            </a:r>
            <a:r>
              <a:rPr lang="en-US" dirty="0" smtClean="0"/>
              <a:t>86)."</a:t>
            </a:r>
            <a:r>
              <a:rPr lang="en-US" dirty="0"/>
              <a:t>  </a:t>
            </a:r>
          </a:p>
        </p:txBody>
      </p:sp>
    </p:spTree>
    <p:extLst>
      <p:ext uri="{BB962C8B-B14F-4D97-AF65-F5344CB8AC3E}">
        <p14:creationId xmlns:p14="http://schemas.microsoft.com/office/powerpoint/2010/main" val="1532355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Vygotsky</a:t>
            </a:r>
            <a:endParaRPr lang="en-US" dirty="0"/>
          </a:p>
        </p:txBody>
      </p:sp>
      <p:sp>
        <p:nvSpPr>
          <p:cNvPr id="3" name="Content Placeholder 2"/>
          <p:cNvSpPr>
            <a:spLocks noGrp="1"/>
          </p:cNvSpPr>
          <p:nvPr>
            <p:ph idx="1"/>
          </p:nvPr>
        </p:nvSpPr>
        <p:spPr/>
        <p:txBody>
          <a:bodyPr/>
          <a:lstStyle/>
          <a:p>
            <a:r>
              <a:rPr lang="en-US" dirty="0" smtClean="0"/>
              <a:t>Children learn through assistance and imitation</a:t>
            </a:r>
          </a:p>
          <a:p>
            <a:r>
              <a:rPr lang="en-US" dirty="0" smtClean="0"/>
              <a:t>Assistance can take the form </a:t>
            </a:r>
            <a:r>
              <a:rPr lang="en-US" dirty="0" err="1" smtClean="0"/>
              <a:t>ofscaffolding</a:t>
            </a:r>
            <a:r>
              <a:rPr lang="en-US" dirty="0" smtClean="0"/>
              <a:t> techniques or leading questions (Norton &amp; </a:t>
            </a:r>
            <a:r>
              <a:rPr lang="en-US" dirty="0" err="1" smtClean="0"/>
              <a:t>D’Ambrosio</a:t>
            </a:r>
            <a:r>
              <a:rPr lang="en-US" dirty="0" smtClean="0"/>
              <a:t>, 2008)</a:t>
            </a:r>
          </a:p>
          <a:p>
            <a:r>
              <a:rPr lang="en-US" dirty="0" smtClean="0"/>
              <a:t>Imitation is not the result of “persistent training” that results in meaningless mechanical actions or “habits”</a:t>
            </a:r>
          </a:p>
          <a:p>
            <a:pPr marL="0" indent="0">
              <a:buNone/>
            </a:pPr>
            <a:r>
              <a:rPr lang="en-US" dirty="0" smtClean="0"/>
              <a:t>“To imitate, it is necessary to possess the means of stepping from something one knows to something new” (</a:t>
            </a:r>
            <a:r>
              <a:rPr lang="en-US" dirty="0" err="1" smtClean="0"/>
              <a:t>Vygotsky</a:t>
            </a:r>
            <a:r>
              <a:rPr lang="en-US" dirty="0" smtClean="0"/>
              <a:t>, 1986, p. 188)</a:t>
            </a:r>
          </a:p>
          <a:p>
            <a:r>
              <a:rPr lang="en-US" dirty="0" smtClean="0"/>
              <a:t>Imitation can be generalized or transferred to new situations</a:t>
            </a:r>
          </a:p>
        </p:txBody>
      </p:sp>
    </p:spTree>
    <p:extLst>
      <p:ext uri="{BB962C8B-B14F-4D97-AF65-F5344CB8AC3E}">
        <p14:creationId xmlns:p14="http://schemas.microsoft.com/office/powerpoint/2010/main" val="4244247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Kenji: I’m not sure.</a:t>
            </a:r>
          </a:p>
          <a:p>
            <a:pPr marL="0" indent="0">
              <a:buNone/>
            </a:pPr>
            <a:r>
              <a:rPr lang="en-US" dirty="0" smtClean="0"/>
              <a:t>Ana: Well, first you find the area of the base and the top, pi r squared.</a:t>
            </a:r>
          </a:p>
          <a:p>
            <a:pPr marL="0" indent="0">
              <a:buNone/>
            </a:pPr>
            <a:r>
              <a:rPr lang="en-US" dirty="0" smtClean="0"/>
              <a:t>Kenji: Right, pi r squared. Times 2 because there are two of them.</a:t>
            </a:r>
          </a:p>
          <a:p>
            <a:pPr marL="0" indent="0">
              <a:buNone/>
            </a:pPr>
            <a:r>
              <a:rPr lang="en-US" dirty="0" smtClean="0"/>
              <a:t>Ana: And then you unroll the cylinder to make a rectangle.</a:t>
            </a:r>
          </a:p>
          <a:p>
            <a:pPr marL="0" indent="0">
              <a:buNone/>
            </a:pPr>
            <a:r>
              <a:rPr lang="en-US" dirty="0" smtClean="0"/>
              <a:t>Kenji: And the area of the rectangle is length times height.</a:t>
            </a:r>
          </a:p>
          <a:p>
            <a:pPr marL="0" indent="0">
              <a:buNone/>
            </a:pPr>
            <a:r>
              <a:rPr lang="en-US" dirty="0" smtClean="0"/>
              <a:t>Ana: Yeah, and the height is h, and the length is 2 pi r.</a:t>
            </a:r>
          </a:p>
          <a:p>
            <a:pPr marL="0" indent="0">
              <a:buNone/>
            </a:pPr>
            <a:r>
              <a:rPr lang="en-US" dirty="0" smtClean="0"/>
              <a:t>Kenji: So the area is 2</a:t>
            </a:r>
            <a:r>
              <a:rPr lang="el-GR" dirty="0" smtClean="0"/>
              <a:t>π</a:t>
            </a:r>
            <a:r>
              <a:rPr lang="en-US" dirty="0" smtClean="0"/>
              <a:t>r</a:t>
            </a:r>
            <a:r>
              <a:rPr lang="en-US" sz="2000" baseline="30000" dirty="0" smtClean="0"/>
              <a:t>2 </a:t>
            </a:r>
            <a:r>
              <a:rPr lang="en-US" dirty="0" smtClean="0"/>
              <a:t>+ 2</a:t>
            </a:r>
            <a:r>
              <a:rPr lang="el-GR" dirty="0" smtClean="0"/>
              <a:t>π</a:t>
            </a:r>
            <a:r>
              <a:rPr lang="en-US" dirty="0" err="1" smtClean="0"/>
              <a:t>rh</a:t>
            </a:r>
            <a:r>
              <a:rPr lang="en-US" dirty="0" smtClean="0"/>
              <a:t>.</a:t>
            </a:r>
            <a:endParaRPr lang="el-GR" dirty="0"/>
          </a:p>
          <a:p>
            <a:pPr marL="0" indent="0">
              <a:buNone/>
            </a:pPr>
            <a:endParaRPr lang="en-US" dirty="0"/>
          </a:p>
        </p:txBody>
      </p:sp>
      <p:sp>
        <p:nvSpPr>
          <p:cNvPr id="4" name="Title 3"/>
          <p:cNvSpPr>
            <a:spLocks noGrp="1"/>
          </p:cNvSpPr>
          <p:nvPr>
            <p:ph type="title"/>
          </p:nvPr>
        </p:nvSpPr>
        <p:spPr>
          <a:xfrm>
            <a:off x="1009442" y="675724"/>
            <a:ext cx="7982158" cy="924475"/>
          </a:xfrm>
        </p:spPr>
        <p:txBody>
          <a:bodyPr/>
          <a:lstStyle/>
          <a:p>
            <a:r>
              <a:rPr lang="en-US" dirty="0" smtClean="0"/>
              <a:t>Example of Kenji’s ZPD: How to find the surface area of a cylinder?</a:t>
            </a:r>
            <a:endParaRPr lang="en-US" dirty="0"/>
          </a:p>
        </p:txBody>
      </p:sp>
    </p:spTree>
    <p:extLst>
      <p:ext uri="{BB962C8B-B14F-4D97-AF65-F5344CB8AC3E}">
        <p14:creationId xmlns:p14="http://schemas.microsoft.com/office/powerpoint/2010/main" val="3815263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Lave &amp; Wenger (2009)</a:t>
            </a:r>
            <a:endParaRPr lang="en-US" dirty="0"/>
          </a:p>
        </p:txBody>
      </p:sp>
      <p:sp>
        <p:nvSpPr>
          <p:cNvPr id="3" name="Content Placeholder 2"/>
          <p:cNvSpPr>
            <a:spLocks noGrp="1"/>
          </p:cNvSpPr>
          <p:nvPr>
            <p:ph idx="1"/>
          </p:nvPr>
        </p:nvSpPr>
        <p:spPr/>
        <p:txBody>
          <a:bodyPr/>
          <a:lstStyle/>
          <a:p>
            <a:pPr marL="0" indent="0">
              <a:buNone/>
            </a:pPr>
            <a:r>
              <a:rPr lang="en-US" dirty="0" smtClean="0"/>
              <a:t>Situated Learning: Legitimate Peripheral Participation</a:t>
            </a:r>
          </a:p>
          <a:p>
            <a:r>
              <a:rPr lang="en-US" dirty="0"/>
              <a:t>Learning is the act of participation in a community</a:t>
            </a:r>
          </a:p>
          <a:p>
            <a:r>
              <a:rPr lang="en-US" dirty="0" smtClean="0"/>
              <a:t>All learning is situated: even conceptual understanding must be contextualized to be understood</a:t>
            </a:r>
          </a:p>
          <a:p>
            <a:r>
              <a:rPr lang="en-US" dirty="0" smtClean="0"/>
              <a:t>“Legitimate” describes a sense of belonging: there can be no “illegitimate participation”</a:t>
            </a:r>
          </a:p>
          <a:p>
            <a:r>
              <a:rPr lang="en-US" dirty="0" smtClean="0"/>
              <a:t>“Peripheral” indicates a diversity of participation levels</a:t>
            </a:r>
          </a:p>
          <a:p>
            <a:r>
              <a:rPr lang="en-US" dirty="0" smtClean="0"/>
              <a:t>“Participation” indicates the social aspect of involvement</a:t>
            </a:r>
          </a:p>
          <a:p>
            <a:r>
              <a:rPr lang="en-US" dirty="0"/>
              <a:t>E</a:t>
            </a:r>
            <a:r>
              <a:rPr lang="en-US" dirty="0" smtClean="0"/>
              <a:t>xperience </a:t>
            </a:r>
            <a:r>
              <a:rPr lang="en-US" dirty="0"/>
              <a:t>and learning are mutually constructive and in constant </a:t>
            </a:r>
            <a:r>
              <a:rPr lang="en-US" dirty="0" smtClean="0"/>
              <a:t>interaction: the distinction between internal and external is artificial</a:t>
            </a:r>
          </a:p>
          <a:p>
            <a:endParaRPr lang="en-US" dirty="0"/>
          </a:p>
        </p:txBody>
      </p:sp>
    </p:spTree>
    <p:extLst>
      <p:ext uri="{BB962C8B-B14F-4D97-AF65-F5344CB8AC3E}">
        <p14:creationId xmlns:p14="http://schemas.microsoft.com/office/powerpoint/2010/main" val="1522541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Lave </a:t>
            </a:r>
            <a:r>
              <a:rPr lang="en-US" dirty="0" smtClean="0"/>
              <a:t>&amp; Wenger: Examples of LPP</a:t>
            </a:r>
            <a:endParaRPr lang="en-US" dirty="0"/>
          </a:p>
        </p:txBody>
      </p:sp>
      <p:sp>
        <p:nvSpPr>
          <p:cNvPr id="3" name="Content Placeholder 2"/>
          <p:cNvSpPr>
            <a:spLocks noGrp="1"/>
          </p:cNvSpPr>
          <p:nvPr>
            <p:ph idx="1"/>
          </p:nvPr>
        </p:nvSpPr>
        <p:spPr/>
        <p:txBody>
          <a:bodyPr/>
          <a:lstStyle/>
          <a:p>
            <a:pPr marL="0" indent="0">
              <a:buNone/>
            </a:pPr>
            <a:r>
              <a:rPr lang="en-US" sz="2000" dirty="0" err="1" smtClean="0"/>
              <a:t>Yucatec</a:t>
            </a:r>
            <a:r>
              <a:rPr lang="en-US" sz="2000" dirty="0" smtClean="0"/>
              <a:t> </a:t>
            </a:r>
            <a:r>
              <a:rPr lang="en-US" sz="2000" dirty="0"/>
              <a:t>midwives pass their trade on through family lines: daughters of midwives are not formally trained, but accompany their mothers as the mothers carry out their practice.  Once a daughter has had a child of her own, she takes on more responsibilities, ranging from running errands, collecting materials, and being present for births and exams.  </a:t>
            </a:r>
          </a:p>
          <a:p>
            <a:pPr marL="0" indent="0">
              <a:buNone/>
            </a:pPr>
            <a:endParaRPr lang="en-US" dirty="0"/>
          </a:p>
        </p:txBody>
      </p:sp>
    </p:spTree>
    <p:extLst>
      <p:ext uri="{BB962C8B-B14F-4D97-AF65-F5344CB8AC3E}">
        <p14:creationId xmlns:p14="http://schemas.microsoft.com/office/powerpoint/2010/main" val="2830269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Lave </a:t>
            </a:r>
            <a:r>
              <a:rPr lang="en-US" dirty="0"/>
              <a:t>&amp; Wenger: Examples of LPP</a:t>
            </a:r>
          </a:p>
        </p:txBody>
      </p:sp>
      <p:sp>
        <p:nvSpPr>
          <p:cNvPr id="3" name="Content Placeholder 2"/>
          <p:cNvSpPr>
            <a:spLocks noGrp="1"/>
          </p:cNvSpPr>
          <p:nvPr>
            <p:ph idx="1"/>
          </p:nvPr>
        </p:nvSpPr>
        <p:spPr/>
        <p:txBody>
          <a:bodyPr/>
          <a:lstStyle/>
          <a:p>
            <a:pPr marL="0" indent="0">
              <a:buNone/>
            </a:pPr>
            <a:r>
              <a:rPr lang="en-US" dirty="0" err="1" smtClean="0"/>
              <a:t>Gola</a:t>
            </a:r>
            <a:r>
              <a:rPr lang="en-US" dirty="0" smtClean="0"/>
              <a:t> </a:t>
            </a:r>
            <a:r>
              <a:rPr lang="en-US" dirty="0"/>
              <a:t>tailors have a formal apprenticeship relationship with the master tailor.  Apprentices start with maintenance tasks, such as preparing a sewing machine.  Their training typically takes the reverse form of the garment: they begin with finishing tasks such as ironing the garment and sewing on buttons, and the final task they learn is cutting the fabric, which has the most potential loss.  </a:t>
            </a:r>
          </a:p>
          <a:p>
            <a:pPr marL="0" indent="0">
              <a:buNone/>
            </a:pPr>
            <a:endParaRPr lang="en-US" dirty="0"/>
          </a:p>
        </p:txBody>
      </p:sp>
    </p:spTree>
    <p:extLst>
      <p:ext uri="{BB962C8B-B14F-4D97-AF65-F5344CB8AC3E}">
        <p14:creationId xmlns:p14="http://schemas.microsoft.com/office/powerpoint/2010/main" val="3594868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Yackel</a:t>
            </a:r>
            <a:r>
              <a:rPr lang="en-US" dirty="0" smtClean="0"/>
              <a:t> &amp; Cobb (1996)</a:t>
            </a:r>
            <a:endParaRPr lang="en-US" dirty="0"/>
          </a:p>
        </p:txBody>
      </p:sp>
      <p:sp>
        <p:nvSpPr>
          <p:cNvPr id="3" name="Content Placeholder 2"/>
          <p:cNvSpPr>
            <a:spLocks noGrp="1"/>
          </p:cNvSpPr>
          <p:nvPr>
            <p:ph idx="1"/>
          </p:nvPr>
        </p:nvSpPr>
        <p:spPr/>
        <p:txBody>
          <a:bodyPr/>
          <a:lstStyle/>
          <a:p>
            <a:r>
              <a:rPr lang="en-US" dirty="0" smtClean="0"/>
              <a:t>Emergent Perspective </a:t>
            </a:r>
            <a:endParaRPr lang="en-US" dirty="0"/>
          </a:p>
        </p:txBody>
      </p:sp>
    </p:spTree>
    <p:extLst>
      <p:ext uri="{BB962C8B-B14F-4D97-AF65-F5344CB8AC3E}">
        <p14:creationId xmlns:p14="http://schemas.microsoft.com/office/powerpoint/2010/main" val="24014144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are some of the differences between individual learning theories and social learning theories?</a:t>
            </a:r>
          </a:p>
          <a:p>
            <a:r>
              <a:rPr lang="en-US" dirty="0" smtClean="0"/>
              <a:t>How important do you think language is for learning?  What are some of the benefits and drawbacks of language? How can those obstacles be navigated? What special implications are there for language learners?</a:t>
            </a:r>
          </a:p>
          <a:p>
            <a:r>
              <a:rPr lang="en-US" dirty="0" smtClean="0"/>
              <a:t>Give an example of a ZPD.  How can you see the enactment of this theory in a classroom?</a:t>
            </a:r>
          </a:p>
          <a:p>
            <a:r>
              <a:rPr lang="en-US" dirty="0" smtClean="0"/>
              <a:t>How does legitimate peripheral participation relate to a classroom setting?  </a:t>
            </a:r>
          </a:p>
          <a:p>
            <a:endParaRPr lang="en-US" dirty="0" smtClean="0"/>
          </a:p>
          <a:p>
            <a:endParaRPr lang="en-US" dirty="0"/>
          </a:p>
        </p:txBody>
      </p:sp>
    </p:spTree>
    <p:extLst>
      <p:ext uri="{BB962C8B-B14F-4D97-AF65-F5344CB8AC3E}">
        <p14:creationId xmlns:p14="http://schemas.microsoft.com/office/powerpoint/2010/main" val="3876488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667000"/>
            <a:ext cx="7125113" cy="924475"/>
          </a:xfrm>
        </p:spPr>
        <p:txBody>
          <a:bodyPr/>
          <a:lstStyle/>
          <a:p>
            <a:r>
              <a:rPr lang="en-US" dirty="0" smtClean="0"/>
              <a:t>Observations</a:t>
            </a:r>
            <a:endParaRPr lang="en-US" dirty="0"/>
          </a:p>
        </p:txBody>
      </p:sp>
    </p:spTree>
    <p:extLst>
      <p:ext uri="{BB962C8B-B14F-4D97-AF65-F5344CB8AC3E}">
        <p14:creationId xmlns:p14="http://schemas.microsoft.com/office/powerpoint/2010/main" val="13012571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 Reflections</a:t>
            </a:r>
            <a:endParaRPr lang="en-US" dirty="0"/>
          </a:p>
        </p:txBody>
      </p:sp>
      <p:sp>
        <p:nvSpPr>
          <p:cNvPr id="3" name="Content Placeholder 2"/>
          <p:cNvSpPr>
            <a:spLocks noGrp="1"/>
          </p:cNvSpPr>
          <p:nvPr>
            <p:ph idx="1"/>
          </p:nvPr>
        </p:nvSpPr>
        <p:spPr>
          <a:xfrm>
            <a:off x="1009443" y="838200"/>
            <a:ext cx="7125112" cy="5562601"/>
          </a:xfrm>
        </p:spPr>
        <p:txBody>
          <a:bodyPr>
            <a:normAutofit/>
          </a:bodyPr>
          <a:lstStyle/>
          <a:p>
            <a:r>
              <a:rPr lang="en-US" sz="2800" dirty="0" smtClean="0"/>
              <a:t>Rate your level of participation today (0-3)</a:t>
            </a:r>
          </a:p>
          <a:p>
            <a:r>
              <a:rPr lang="en-US" sz="2800" dirty="0" smtClean="0"/>
              <a:t>Name one thing that you learned today/ positive comment</a:t>
            </a:r>
          </a:p>
          <a:p>
            <a:r>
              <a:rPr lang="en-US" sz="2800" dirty="0" smtClean="0"/>
              <a:t>Name one thing you are struggling with or would like to know more about/less </a:t>
            </a:r>
            <a:r>
              <a:rPr lang="en-US" sz="2800" smtClean="0"/>
              <a:t>positive comment</a:t>
            </a:r>
            <a:endParaRPr lang="en-US" sz="2800" dirty="0"/>
          </a:p>
        </p:txBody>
      </p:sp>
    </p:spTree>
    <p:extLst>
      <p:ext uri="{BB962C8B-B14F-4D97-AF65-F5344CB8AC3E}">
        <p14:creationId xmlns:p14="http://schemas.microsoft.com/office/powerpoint/2010/main" val="546321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125113" cy="924475"/>
          </a:xfrm>
        </p:spPr>
        <p:txBody>
          <a:bodyPr/>
          <a:lstStyle/>
          <a:p>
            <a:r>
              <a:rPr lang="en-US" dirty="0" smtClean="0"/>
              <a:t>Class Outline: </a:t>
            </a:r>
            <a:r>
              <a:rPr lang="en-US" sz="2400" dirty="0" smtClean="0"/>
              <a:t>Social Learning Theories</a:t>
            </a:r>
            <a:endParaRPr lang="en-US" sz="2400" dirty="0"/>
          </a:p>
        </p:txBody>
      </p:sp>
      <p:sp>
        <p:nvSpPr>
          <p:cNvPr id="4" name="Content Placeholder 2"/>
          <p:cNvSpPr>
            <a:spLocks noGrp="1"/>
          </p:cNvSpPr>
          <p:nvPr>
            <p:ph idx="1"/>
          </p:nvPr>
        </p:nvSpPr>
        <p:spPr>
          <a:xfrm>
            <a:off x="914400" y="1066800"/>
            <a:ext cx="7543800" cy="5105400"/>
          </a:xfrm>
        </p:spPr>
        <p:txBody>
          <a:bodyPr>
            <a:normAutofit/>
          </a:bodyPr>
          <a:lstStyle/>
          <a:p>
            <a:pPr marL="0" indent="0">
              <a:buNone/>
            </a:pPr>
            <a:r>
              <a:rPr lang="en-US" dirty="0" smtClean="0"/>
              <a:t>Note Taker: </a:t>
            </a:r>
            <a:r>
              <a:rPr lang="en-US" dirty="0"/>
              <a:t> </a:t>
            </a:r>
            <a:r>
              <a:rPr lang="en-US" dirty="0" smtClean="0"/>
              <a:t>Michael </a:t>
            </a:r>
            <a:r>
              <a:rPr lang="en-US" dirty="0" err="1" smtClean="0"/>
              <a:t>DeBenedetti</a:t>
            </a:r>
            <a:r>
              <a:rPr lang="en-US" dirty="0" smtClean="0"/>
              <a:t>	Observer: </a:t>
            </a:r>
            <a:r>
              <a:rPr lang="en-US" dirty="0"/>
              <a:t> </a:t>
            </a:r>
            <a:r>
              <a:rPr lang="en-US" dirty="0" smtClean="0"/>
              <a:t>Sean </a:t>
            </a:r>
            <a:r>
              <a:rPr lang="en-US" dirty="0" err="1" smtClean="0"/>
              <a:t>Koedout</a:t>
            </a:r>
            <a:endParaRPr lang="en-US" dirty="0" smtClean="0"/>
          </a:p>
          <a:p>
            <a:r>
              <a:rPr lang="en-US" dirty="0" smtClean="0"/>
              <a:t>Logistics (9:00-9:05) </a:t>
            </a:r>
          </a:p>
          <a:p>
            <a:r>
              <a:rPr lang="en-US" dirty="0" smtClean="0"/>
              <a:t>Social Learning Theory (9:05-9:20)</a:t>
            </a:r>
          </a:p>
          <a:p>
            <a:pPr lvl="1"/>
            <a:r>
              <a:rPr lang="en-US" dirty="0" smtClean="0"/>
              <a:t>Small Group Discussion (9:20-10:00)</a:t>
            </a:r>
          </a:p>
          <a:p>
            <a:pPr lvl="1"/>
            <a:r>
              <a:rPr lang="en-US" dirty="0" smtClean="0"/>
              <a:t>Whole Class (10:00-10:30)</a:t>
            </a:r>
          </a:p>
          <a:p>
            <a:r>
              <a:rPr lang="en-US" dirty="0" smtClean="0"/>
              <a:t>Break (10:30-10:40)</a:t>
            </a:r>
          </a:p>
          <a:p>
            <a:r>
              <a:rPr lang="en-US" dirty="0" smtClean="0"/>
              <a:t>Project </a:t>
            </a:r>
            <a:r>
              <a:rPr lang="en-US" dirty="0"/>
              <a:t>Work Time </a:t>
            </a:r>
            <a:endParaRPr lang="en-US" dirty="0" smtClean="0"/>
          </a:p>
          <a:p>
            <a:pPr lvl="1"/>
            <a:r>
              <a:rPr lang="en-US" dirty="0" smtClean="0"/>
              <a:t>Small Group (10:40-11:30)</a:t>
            </a:r>
          </a:p>
          <a:p>
            <a:pPr lvl="1"/>
            <a:r>
              <a:rPr lang="en-US" dirty="0" smtClean="0"/>
              <a:t>Share Out (11:30-11:40)</a:t>
            </a:r>
            <a:endParaRPr lang="en-US" dirty="0"/>
          </a:p>
          <a:p>
            <a:r>
              <a:rPr lang="en-US" dirty="0" smtClean="0"/>
              <a:t>Observer Observations (11:40-11:45)</a:t>
            </a:r>
          </a:p>
          <a:p>
            <a:r>
              <a:rPr lang="en-US" dirty="0" smtClean="0"/>
              <a:t>Conclusions and Exit Cards (11:45-11:50)</a:t>
            </a:r>
          </a:p>
        </p:txBody>
      </p:sp>
    </p:spTree>
    <p:extLst>
      <p:ext uri="{BB962C8B-B14F-4D97-AF65-F5344CB8AC3E}">
        <p14:creationId xmlns:p14="http://schemas.microsoft.com/office/powerpoint/2010/main" val="2516232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 Reflections</a:t>
            </a:r>
            <a:endParaRPr lang="en-US" dirty="0"/>
          </a:p>
        </p:txBody>
      </p:sp>
      <p:sp>
        <p:nvSpPr>
          <p:cNvPr id="3" name="Content Placeholder 2"/>
          <p:cNvSpPr>
            <a:spLocks noGrp="1"/>
          </p:cNvSpPr>
          <p:nvPr>
            <p:ph idx="1"/>
          </p:nvPr>
        </p:nvSpPr>
        <p:spPr/>
        <p:txBody>
          <a:bodyPr>
            <a:normAutofit/>
          </a:bodyPr>
          <a:lstStyle/>
          <a:p>
            <a:r>
              <a:rPr lang="en-US" sz="2400" dirty="0" smtClean="0"/>
              <a:t>More depth in the reading/more original sources</a:t>
            </a:r>
          </a:p>
          <a:p>
            <a:r>
              <a:rPr lang="en-US" sz="2400" dirty="0" smtClean="0"/>
              <a:t>Need clarity on the connection between Constructivism and Progressivism</a:t>
            </a:r>
          </a:p>
          <a:p>
            <a:r>
              <a:rPr lang="en-US" sz="2400" dirty="0" smtClean="0"/>
              <a:t>Some are starting to feel the pressure of 3 classes: more group work time</a:t>
            </a:r>
          </a:p>
          <a:p>
            <a:r>
              <a:rPr lang="en-US" sz="2400" dirty="0" smtClean="0"/>
              <a:t>Please be sure to post the class notes within 24 hours of class.</a:t>
            </a:r>
          </a:p>
          <a:p>
            <a:endParaRPr lang="en-US" sz="2400" dirty="0"/>
          </a:p>
        </p:txBody>
      </p:sp>
    </p:spTree>
    <p:extLst>
      <p:ext uri="{BB962C8B-B14F-4D97-AF65-F5344CB8AC3E}">
        <p14:creationId xmlns:p14="http://schemas.microsoft.com/office/powerpoint/2010/main" val="19469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Member Participation Evaluation Guidelines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9461424"/>
              </p:ext>
            </p:extLst>
          </p:nvPr>
        </p:nvGraphicFramePr>
        <p:xfrm>
          <a:off x="457200" y="1828800"/>
          <a:ext cx="8382000" cy="4156792"/>
        </p:xfrm>
        <a:graphic>
          <a:graphicData uri="http://schemas.openxmlformats.org/drawingml/2006/table">
            <a:tbl>
              <a:tblPr firstRow="1" firstCol="1" bandRow="1">
                <a:tableStyleId>{5C22544A-7EE6-4342-B048-85BDC9FD1C3A}</a:tableStyleId>
              </a:tblPr>
              <a:tblGrid>
                <a:gridCol w="6400800"/>
                <a:gridCol w="1981200"/>
              </a:tblGrid>
              <a:tr h="152400">
                <a:tc>
                  <a:txBody>
                    <a:bodyPr/>
                    <a:lstStyle/>
                    <a:p>
                      <a:pPr>
                        <a:lnSpc>
                          <a:spcPct val="115000"/>
                        </a:lnSpc>
                        <a:spcAft>
                          <a:spcPts val="0"/>
                        </a:spcAft>
                      </a:pPr>
                      <a:r>
                        <a:rPr lang="en-US" sz="1200" dirty="0" smtClean="0">
                          <a:effectLst/>
                        </a:rPr>
                        <a:t>Group </a:t>
                      </a:r>
                      <a:r>
                        <a:rPr lang="en-US" sz="1200" dirty="0">
                          <a:effectLst/>
                        </a:rPr>
                        <a:t>Member Name</a:t>
                      </a:r>
                      <a:r>
                        <a:rPr lang="en-US" sz="1200" dirty="0" smtClean="0">
                          <a:effectLst/>
                        </a:rPr>
                        <a:t>:</a:t>
                      </a:r>
                      <a:endParaRPr lang="en-US" sz="1200" dirty="0">
                        <a:effectLst/>
                      </a:endParaRPr>
                    </a:p>
                  </a:txBody>
                  <a:tcPr marL="51491" marR="51491" marT="0" marB="0" anchor="b"/>
                </a:tc>
                <a:tc>
                  <a:txBody>
                    <a:bodyPr/>
                    <a:lstStyle/>
                    <a:p>
                      <a:pPr>
                        <a:lnSpc>
                          <a:spcPct val="115000"/>
                        </a:lnSpc>
                        <a:spcAft>
                          <a:spcPts val="0"/>
                        </a:spcAft>
                      </a:pPr>
                      <a:r>
                        <a:rPr lang="en-US" sz="800">
                          <a:effectLst/>
                        </a:rPr>
                        <a:t>1=disagree strongly</a:t>
                      </a:r>
                    </a:p>
                    <a:p>
                      <a:pPr>
                        <a:lnSpc>
                          <a:spcPct val="115000"/>
                        </a:lnSpc>
                        <a:spcAft>
                          <a:spcPts val="0"/>
                        </a:spcAft>
                      </a:pPr>
                      <a:r>
                        <a:rPr lang="en-US" sz="800">
                          <a:effectLst/>
                        </a:rPr>
                        <a:t>5= agree strongly</a:t>
                      </a:r>
                      <a:endParaRPr lang="en-US" sz="800">
                        <a:effectLst/>
                        <a:latin typeface="Calibri"/>
                        <a:ea typeface="Calibri"/>
                        <a:cs typeface="Times New Roman"/>
                      </a:endParaRPr>
                    </a:p>
                  </a:txBody>
                  <a:tcPr marL="51491" marR="51491" marT="0" marB="0"/>
                </a:tc>
              </a:tr>
              <a:tr h="289492">
                <a:tc>
                  <a:txBody>
                    <a:bodyPr/>
                    <a:lstStyle/>
                    <a:p>
                      <a:pPr>
                        <a:lnSpc>
                          <a:spcPct val="115000"/>
                        </a:lnSpc>
                        <a:spcAft>
                          <a:spcPts val="0"/>
                        </a:spcAft>
                      </a:pPr>
                      <a:r>
                        <a:rPr lang="en-US" sz="1400" dirty="0">
                          <a:effectLst/>
                        </a:rPr>
                        <a:t>This group member honored his or her </a:t>
                      </a:r>
                      <a:r>
                        <a:rPr lang="en-US" sz="1400" dirty="0" smtClean="0">
                          <a:effectLst/>
                        </a:rPr>
                        <a:t>commitments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shared an equitable load of the group </a:t>
                      </a:r>
                      <a:r>
                        <a:rPr lang="en-US" sz="1400" dirty="0" smtClean="0">
                          <a:effectLst/>
                        </a:rPr>
                        <a:t>work</a:t>
                      </a:r>
                      <a:endParaRPr lang="en-US" sz="1400" dirty="0">
                        <a:effectLst/>
                      </a:endParaRPr>
                    </a:p>
                  </a:txBody>
                  <a:tcPr marL="51491" marR="51491" marT="0" marB="0" anchor="ctr"/>
                </a:tc>
                <a:tc>
                  <a:txBody>
                    <a:bodyPr/>
                    <a:lstStyle/>
                    <a:p>
                      <a:pPr algn="ctr">
                        <a:lnSpc>
                          <a:spcPct val="115000"/>
                        </a:lnSpc>
                        <a:spcAft>
                          <a:spcPts val="0"/>
                        </a:spcAft>
                      </a:pPr>
                      <a:r>
                        <a:rPr lang="en-US" sz="800" dirty="0">
                          <a:effectLst/>
                        </a:rPr>
                        <a:t>1      2       3       4      5        N/A</a:t>
                      </a:r>
                      <a:endParaRPr lang="en-US" sz="800" dirty="0">
                        <a:effectLst/>
                        <a:latin typeface="Calibri"/>
                        <a:ea typeface="Calibri"/>
                        <a:cs typeface="Times New Roman"/>
                      </a:endParaRPr>
                    </a:p>
                  </a:txBody>
                  <a:tcPr marL="51491" marR="51491" marT="0" marB="0" anchor="ctr"/>
                </a:tc>
              </a:tr>
              <a:tr h="434238">
                <a:tc>
                  <a:txBody>
                    <a:bodyPr/>
                    <a:lstStyle/>
                    <a:p>
                      <a:pPr>
                        <a:lnSpc>
                          <a:spcPct val="115000"/>
                        </a:lnSpc>
                        <a:spcAft>
                          <a:spcPts val="0"/>
                        </a:spcAft>
                      </a:pPr>
                      <a:r>
                        <a:rPr lang="en-US" sz="1400" dirty="0">
                          <a:effectLst/>
                        </a:rPr>
                        <a:t>This group member made valuable contributions to the group in the thinking/brainstorming/problem solving </a:t>
                      </a:r>
                      <a:r>
                        <a:rPr lang="en-US" sz="1400" dirty="0" smtClean="0">
                          <a:effectLst/>
                        </a:rPr>
                        <a:t>process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responded to emails </a:t>
                      </a:r>
                      <a:r>
                        <a:rPr lang="en-US" sz="1400" dirty="0" smtClean="0">
                          <a:effectLst/>
                        </a:rPr>
                        <a:t>promptly</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was flexible in scheduling </a:t>
                      </a:r>
                      <a:r>
                        <a:rPr lang="en-US" sz="1400" dirty="0" smtClean="0">
                          <a:effectLst/>
                        </a:rPr>
                        <a:t>meetings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actively participated in group </a:t>
                      </a:r>
                      <a:r>
                        <a:rPr lang="en-US" sz="1400" dirty="0" smtClean="0">
                          <a:effectLst/>
                        </a:rPr>
                        <a:t>meetings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actively listened while others share </a:t>
                      </a:r>
                      <a:r>
                        <a:rPr lang="en-US" sz="1400" dirty="0" smtClean="0">
                          <a:effectLst/>
                        </a:rPr>
                        <a:t>ideas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was respectful of </a:t>
                      </a:r>
                      <a:r>
                        <a:rPr lang="en-US" sz="1400" dirty="0" smtClean="0">
                          <a:effectLst/>
                        </a:rPr>
                        <a:t>others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was willing to compromise on </a:t>
                      </a:r>
                      <a:r>
                        <a:rPr lang="en-US" sz="1400" dirty="0" smtClean="0">
                          <a:effectLst/>
                        </a:rPr>
                        <a:t>ideas</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        N/A</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let others speak </a:t>
                      </a:r>
                    </a:p>
                  </a:txBody>
                  <a:tcPr marL="51491" marR="51491" marT="0" marB="0" anchor="ctr"/>
                </a:tc>
                <a:tc>
                  <a:txBody>
                    <a:bodyPr/>
                    <a:lstStyle/>
                    <a:p>
                      <a:pPr algn="ctr">
                        <a:lnSpc>
                          <a:spcPct val="115000"/>
                        </a:lnSpc>
                        <a:spcAft>
                          <a:spcPts val="0"/>
                        </a:spcAft>
                      </a:pPr>
                      <a:r>
                        <a:rPr lang="en-US" sz="800">
                          <a:effectLst/>
                        </a:rPr>
                        <a:t>1      2       3       4      5</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put in a true </a:t>
                      </a:r>
                      <a:r>
                        <a:rPr lang="en-US" sz="1400" dirty="0" smtClean="0">
                          <a:effectLst/>
                        </a:rPr>
                        <a:t>effort</a:t>
                      </a:r>
                      <a:endParaRPr lang="en-US" sz="1400" dirty="0">
                        <a:effectLst/>
                      </a:endParaRPr>
                    </a:p>
                  </a:txBody>
                  <a:tcPr marL="51491" marR="51491" marT="0" marB="0" anchor="ctr"/>
                </a:tc>
                <a:tc>
                  <a:txBody>
                    <a:bodyPr/>
                    <a:lstStyle/>
                    <a:p>
                      <a:pPr algn="ctr">
                        <a:lnSpc>
                          <a:spcPct val="115000"/>
                        </a:lnSpc>
                        <a:spcAft>
                          <a:spcPts val="0"/>
                        </a:spcAft>
                      </a:pPr>
                      <a:r>
                        <a:rPr lang="en-US" sz="800">
                          <a:effectLst/>
                        </a:rPr>
                        <a:t>1      2       3       4      5</a:t>
                      </a:r>
                      <a:endParaRPr lang="en-US" sz="800">
                        <a:effectLst/>
                        <a:latin typeface="Calibri"/>
                        <a:ea typeface="Calibri"/>
                        <a:cs typeface="Times New Roman"/>
                      </a:endParaRPr>
                    </a:p>
                  </a:txBody>
                  <a:tcPr marL="51491" marR="51491" marT="0" marB="0" anchor="ctr"/>
                </a:tc>
              </a:tr>
              <a:tr h="289492">
                <a:tc>
                  <a:txBody>
                    <a:bodyPr/>
                    <a:lstStyle/>
                    <a:p>
                      <a:pPr>
                        <a:lnSpc>
                          <a:spcPct val="115000"/>
                        </a:lnSpc>
                        <a:spcAft>
                          <a:spcPts val="0"/>
                        </a:spcAft>
                      </a:pPr>
                      <a:r>
                        <a:rPr lang="en-US" sz="1400" dirty="0">
                          <a:effectLst/>
                        </a:rPr>
                        <a:t>This group member was </a:t>
                      </a:r>
                      <a:r>
                        <a:rPr lang="en-US" sz="1400" dirty="0" smtClean="0">
                          <a:effectLst/>
                        </a:rPr>
                        <a:t>assertive</a:t>
                      </a:r>
                      <a:endParaRPr lang="en-US" sz="1400" dirty="0">
                        <a:effectLst/>
                      </a:endParaRPr>
                    </a:p>
                  </a:txBody>
                  <a:tcPr marL="51491" marR="51491" marT="0" marB="0" anchor="ctr"/>
                </a:tc>
                <a:tc>
                  <a:txBody>
                    <a:bodyPr/>
                    <a:lstStyle/>
                    <a:p>
                      <a:pPr algn="ctr">
                        <a:lnSpc>
                          <a:spcPct val="115000"/>
                        </a:lnSpc>
                        <a:spcAft>
                          <a:spcPts val="0"/>
                        </a:spcAft>
                      </a:pPr>
                      <a:r>
                        <a:rPr lang="en-US" sz="800" dirty="0">
                          <a:effectLst/>
                        </a:rPr>
                        <a:t>1      2       3       4      5</a:t>
                      </a:r>
                      <a:endParaRPr lang="en-US" sz="800" dirty="0">
                        <a:effectLst/>
                        <a:latin typeface="Calibri"/>
                        <a:ea typeface="Calibri"/>
                        <a:cs typeface="Times New Roman"/>
                      </a:endParaRPr>
                    </a:p>
                  </a:txBody>
                  <a:tcPr marL="51491" marR="51491" marT="0" marB="0" anchor="ctr"/>
                </a:tc>
              </a:tr>
            </a:tbl>
          </a:graphicData>
        </a:graphic>
      </p:graphicFrame>
    </p:spTree>
    <p:extLst>
      <p:ext uri="{BB962C8B-B14F-4D97-AF65-F5344CB8AC3E}">
        <p14:creationId xmlns:p14="http://schemas.microsoft.com/office/powerpoint/2010/main" val="2199116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Learning Theories</a:t>
            </a:r>
            <a:endParaRPr lang="en-US" dirty="0"/>
          </a:p>
        </p:txBody>
      </p:sp>
      <p:sp>
        <p:nvSpPr>
          <p:cNvPr id="3" name="Content Placeholder 2"/>
          <p:cNvSpPr>
            <a:spLocks noGrp="1"/>
          </p:cNvSpPr>
          <p:nvPr>
            <p:ph idx="1"/>
          </p:nvPr>
        </p:nvSpPr>
        <p:spPr/>
        <p:txBody>
          <a:bodyPr/>
          <a:lstStyle/>
          <a:p>
            <a:pPr marL="0" indent="0" algn="ctr">
              <a:buNone/>
            </a:pPr>
            <a:r>
              <a:rPr lang="en-US" dirty="0" err="1" smtClean="0"/>
              <a:t>Prezi</a:t>
            </a:r>
            <a:endParaRPr lang="en-US" b="1" dirty="0">
              <a:solidFill>
                <a:schemeClr val="tx1">
                  <a:lumMod val="95000"/>
                </a:schemeClr>
              </a:solidFill>
              <a:hlinkClick r:id="rId2"/>
            </a:endParaRPr>
          </a:p>
          <a:p>
            <a:pPr marL="0" indent="0">
              <a:buNone/>
            </a:pPr>
            <a:endParaRPr lang="en-US" b="1" dirty="0" smtClean="0">
              <a:solidFill>
                <a:schemeClr val="tx1">
                  <a:lumMod val="95000"/>
                </a:schemeClr>
              </a:solidFill>
              <a:hlinkClick r:id="rId2"/>
            </a:endParaRPr>
          </a:p>
          <a:p>
            <a:pPr marL="0" indent="0">
              <a:buNone/>
            </a:pPr>
            <a:r>
              <a:rPr lang="en-US" b="1" dirty="0" smtClean="0">
                <a:solidFill>
                  <a:schemeClr val="tx1">
                    <a:lumMod val="95000"/>
                  </a:schemeClr>
                </a:solidFill>
                <a:hlinkClick r:id="rId2"/>
              </a:rPr>
              <a:t>http</a:t>
            </a:r>
            <a:r>
              <a:rPr lang="en-US" b="1" dirty="0">
                <a:solidFill>
                  <a:schemeClr val="tx1">
                    <a:lumMod val="95000"/>
                  </a:schemeClr>
                </a:solidFill>
                <a:hlinkClick r:id="rId2"/>
              </a:rPr>
              <a:t>://</a:t>
            </a:r>
            <a:r>
              <a:rPr lang="en-US" b="1" dirty="0" smtClean="0">
                <a:solidFill>
                  <a:schemeClr val="tx1">
                    <a:lumMod val="95000"/>
                  </a:schemeClr>
                </a:solidFill>
                <a:hlinkClick r:id="rId2"/>
              </a:rPr>
              <a:t>prezi.com/j2zexxzp3kte/learning-theories</a:t>
            </a:r>
            <a:r>
              <a:rPr lang="en-US" b="1" dirty="0">
                <a:solidFill>
                  <a:schemeClr val="tx1">
                    <a:lumMod val="95000"/>
                  </a:schemeClr>
                </a:solidFill>
                <a:hlinkClick r:id="rId2"/>
              </a:rPr>
              <a:t>/</a:t>
            </a:r>
            <a:endParaRPr lang="en-US" b="1" dirty="0">
              <a:solidFill>
                <a:schemeClr val="tx1">
                  <a:lumMod val="95000"/>
                </a:schemeClr>
              </a:solidFill>
            </a:endParaRPr>
          </a:p>
        </p:txBody>
      </p:sp>
    </p:spTree>
    <p:extLst>
      <p:ext uri="{BB962C8B-B14F-4D97-AF65-F5344CB8AC3E}">
        <p14:creationId xmlns:p14="http://schemas.microsoft.com/office/powerpoint/2010/main" val="635048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Learning Theories</a:t>
            </a:r>
            <a:endParaRPr lang="en-US" dirty="0"/>
          </a:p>
        </p:txBody>
      </p:sp>
      <p:sp>
        <p:nvSpPr>
          <p:cNvPr id="3" name="Content Placeholder 2"/>
          <p:cNvSpPr>
            <a:spLocks noGrp="1"/>
          </p:cNvSpPr>
          <p:nvPr>
            <p:ph idx="1"/>
          </p:nvPr>
        </p:nvSpPr>
        <p:spPr/>
        <p:txBody>
          <a:bodyPr/>
          <a:lstStyle/>
          <a:p>
            <a:r>
              <a:rPr lang="en-US" dirty="0" smtClean="0"/>
              <a:t>Steps away from the learner as “sole investigator” and views learning as a social process</a:t>
            </a:r>
          </a:p>
          <a:p>
            <a:r>
              <a:rPr lang="en-US" dirty="0" smtClean="0"/>
              <a:t>Emphasis on importance of language as a social mediator</a:t>
            </a:r>
          </a:p>
          <a:p>
            <a:r>
              <a:rPr lang="en-US" dirty="0" smtClean="0"/>
              <a:t>Some theorist (Lave &amp; Wagner) do not recognize individual learning: others (Dewey, Brooks &amp; Brooks) maintain that individual learning is enhanced  through social settings</a:t>
            </a:r>
            <a:endParaRPr lang="en-US" dirty="0"/>
          </a:p>
        </p:txBody>
      </p:sp>
    </p:spTree>
    <p:extLst>
      <p:ext uri="{BB962C8B-B14F-4D97-AF65-F5344CB8AC3E}">
        <p14:creationId xmlns:p14="http://schemas.microsoft.com/office/powerpoint/2010/main" val="3088803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Dewey/ Brooks &amp; Brooks</a:t>
            </a:r>
            <a:endParaRPr lang="en-US" dirty="0"/>
          </a:p>
        </p:txBody>
      </p:sp>
      <p:sp>
        <p:nvSpPr>
          <p:cNvPr id="3" name="Content Placeholder 2"/>
          <p:cNvSpPr>
            <a:spLocks noGrp="1"/>
          </p:cNvSpPr>
          <p:nvPr>
            <p:ph idx="1"/>
          </p:nvPr>
        </p:nvSpPr>
        <p:spPr/>
        <p:txBody>
          <a:bodyPr/>
          <a:lstStyle/>
          <a:p>
            <a:r>
              <a:rPr lang="en-US" dirty="0" smtClean="0"/>
              <a:t>Individual learning is aided by a social context</a:t>
            </a:r>
          </a:p>
          <a:p>
            <a:r>
              <a:rPr lang="en-US" dirty="0" smtClean="0"/>
              <a:t>Collaboration enhances learning experience</a:t>
            </a:r>
          </a:p>
          <a:p>
            <a:r>
              <a:rPr lang="en-US" dirty="0" smtClean="0"/>
              <a:t>Focus on development of the classroom community</a:t>
            </a:r>
          </a:p>
          <a:p>
            <a:r>
              <a:rPr lang="en-US" dirty="0" smtClean="0"/>
              <a:t>Importance of authentic activity</a:t>
            </a:r>
          </a:p>
          <a:p>
            <a:endParaRPr lang="en-US" dirty="0"/>
          </a:p>
        </p:txBody>
      </p:sp>
    </p:spTree>
    <p:extLst>
      <p:ext uri="{BB962C8B-B14F-4D97-AF65-F5344CB8AC3E}">
        <p14:creationId xmlns:p14="http://schemas.microsoft.com/office/powerpoint/2010/main" val="2200369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 </a:t>
            </a:r>
            <a:r>
              <a:rPr lang="en-US" dirty="0" err="1"/>
              <a:t>Vygotsky</a:t>
            </a:r>
            <a:r>
              <a:rPr lang="en-US" dirty="0"/>
              <a:t> (1896-1934)</a:t>
            </a:r>
          </a:p>
        </p:txBody>
      </p:sp>
      <p:sp>
        <p:nvSpPr>
          <p:cNvPr id="3" name="Content Placeholder 2"/>
          <p:cNvSpPr>
            <a:spLocks noGrp="1"/>
          </p:cNvSpPr>
          <p:nvPr>
            <p:ph idx="1"/>
          </p:nvPr>
        </p:nvSpPr>
        <p:spPr/>
        <p:txBody>
          <a:bodyPr/>
          <a:lstStyle/>
          <a:p>
            <a:pPr>
              <a:lnSpc>
                <a:spcPct val="90000"/>
              </a:lnSpc>
            </a:pPr>
            <a:r>
              <a:rPr lang="en-US" dirty="0">
                <a:latin typeface="Book Antiqua" pitchFamily="18" charset="0"/>
              </a:rPr>
              <a:t>Born a Russian Jew</a:t>
            </a:r>
          </a:p>
          <a:p>
            <a:pPr>
              <a:lnSpc>
                <a:spcPct val="90000"/>
              </a:lnSpc>
            </a:pPr>
            <a:r>
              <a:rPr lang="en-US" dirty="0">
                <a:latin typeface="Book Antiqua" pitchFamily="18" charset="0"/>
              </a:rPr>
              <a:t>Privately tutored via </a:t>
            </a:r>
          </a:p>
          <a:p>
            <a:pPr>
              <a:lnSpc>
                <a:spcPct val="90000"/>
              </a:lnSpc>
              <a:buNone/>
            </a:pPr>
            <a:r>
              <a:rPr lang="en-US" dirty="0">
                <a:latin typeface="Book Antiqua" pitchFamily="18" charset="0"/>
              </a:rPr>
              <a:t>Socratic Dialogue</a:t>
            </a:r>
          </a:p>
          <a:p>
            <a:pPr>
              <a:lnSpc>
                <a:spcPct val="90000"/>
              </a:lnSpc>
            </a:pPr>
            <a:r>
              <a:rPr lang="en-US" dirty="0">
                <a:latin typeface="Book Antiqua" pitchFamily="18" charset="0"/>
              </a:rPr>
              <a:t>Won the lottery for </a:t>
            </a:r>
          </a:p>
          <a:p>
            <a:pPr>
              <a:lnSpc>
                <a:spcPct val="90000"/>
              </a:lnSpc>
              <a:buNone/>
            </a:pPr>
            <a:r>
              <a:rPr lang="en-US" dirty="0">
                <a:latin typeface="Book Antiqua" pitchFamily="18" charset="0"/>
              </a:rPr>
              <a:t>Moscow University</a:t>
            </a:r>
          </a:p>
          <a:p>
            <a:pPr>
              <a:lnSpc>
                <a:spcPct val="90000"/>
              </a:lnSpc>
            </a:pPr>
            <a:r>
              <a:rPr lang="en-US" dirty="0">
                <a:latin typeface="Book Antiqua" pitchFamily="18" charset="0"/>
              </a:rPr>
              <a:t>Writings translated first in 1962</a:t>
            </a:r>
          </a:p>
          <a:p>
            <a:pPr>
              <a:lnSpc>
                <a:spcPct val="90000"/>
              </a:lnSpc>
              <a:buNone/>
            </a:pPr>
            <a:r>
              <a:rPr lang="en-US" dirty="0">
                <a:latin typeface="Book Antiqua" pitchFamily="18" charset="0"/>
              </a:rPr>
              <a:t>    </a:t>
            </a:r>
            <a:r>
              <a:rPr lang="en-US" i="1" dirty="0">
                <a:latin typeface="Book Antiqua" pitchFamily="18" charset="0"/>
              </a:rPr>
              <a:t>Thought and Language (1962)</a:t>
            </a:r>
          </a:p>
          <a:p>
            <a:pPr>
              <a:lnSpc>
                <a:spcPct val="90000"/>
              </a:lnSpc>
              <a:buNone/>
            </a:pPr>
            <a:r>
              <a:rPr lang="en-US" i="1" dirty="0">
                <a:latin typeface="Book Antiqua" pitchFamily="18" charset="0"/>
              </a:rPr>
              <a:t>    Mind and Society (1978)</a:t>
            </a:r>
          </a:p>
          <a:p>
            <a:pPr>
              <a:lnSpc>
                <a:spcPct val="90000"/>
              </a:lnSpc>
            </a:pPr>
            <a:r>
              <a:rPr lang="en-US" dirty="0">
                <a:latin typeface="Book Antiqua" pitchFamily="18" charset="0"/>
              </a:rPr>
              <a:t>Died at the age of 38 of tuberculosis</a:t>
            </a:r>
          </a:p>
          <a:p>
            <a:endParaRPr lang="en-US"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524000"/>
            <a:ext cx="27432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786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Vygotsky</a:t>
            </a:r>
            <a:r>
              <a:rPr lang="en-US" dirty="0" smtClean="0"/>
              <a:t> Key Principles</a:t>
            </a:r>
            <a:endParaRPr lang="en-US" dirty="0"/>
          </a:p>
        </p:txBody>
      </p:sp>
      <p:sp>
        <p:nvSpPr>
          <p:cNvPr id="3" name="Content Placeholder 2"/>
          <p:cNvSpPr>
            <a:spLocks noGrp="1"/>
          </p:cNvSpPr>
          <p:nvPr>
            <p:ph idx="1"/>
          </p:nvPr>
        </p:nvSpPr>
        <p:spPr/>
        <p:txBody>
          <a:bodyPr/>
          <a:lstStyle/>
          <a:p>
            <a:pPr>
              <a:lnSpc>
                <a:spcPct val="90000"/>
              </a:lnSpc>
            </a:pPr>
            <a:r>
              <a:rPr lang="en-US" dirty="0"/>
              <a:t>Children construct knowledge</a:t>
            </a:r>
          </a:p>
          <a:p>
            <a:pPr>
              <a:lnSpc>
                <a:spcPct val="90000"/>
              </a:lnSpc>
            </a:pPr>
            <a:r>
              <a:rPr lang="en-US" dirty="0"/>
              <a:t>Learning can lead development</a:t>
            </a:r>
          </a:p>
          <a:p>
            <a:pPr lvl="1">
              <a:lnSpc>
                <a:spcPct val="90000"/>
              </a:lnSpc>
            </a:pPr>
            <a:r>
              <a:rPr lang="en-US" dirty="0"/>
              <a:t>The Zone of Proximal Development</a:t>
            </a:r>
          </a:p>
          <a:p>
            <a:pPr>
              <a:lnSpc>
                <a:spcPct val="90000"/>
              </a:lnSpc>
            </a:pPr>
            <a:r>
              <a:rPr lang="en-US" dirty="0"/>
              <a:t>Development cannot be separated from the social context</a:t>
            </a:r>
          </a:p>
          <a:p>
            <a:pPr>
              <a:lnSpc>
                <a:spcPct val="90000"/>
              </a:lnSpc>
            </a:pPr>
            <a:r>
              <a:rPr lang="en-US" dirty="0"/>
              <a:t>Language plays a central role in mental development.</a:t>
            </a:r>
          </a:p>
          <a:p>
            <a:endParaRPr lang="en-US" dirty="0"/>
          </a:p>
        </p:txBody>
      </p:sp>
    </p:spTree>
    <p:extLst>
      <p:ext uri="{BB962C8B-B14F-4D97-AF65-F5344CB8AC3E}">
        <p14:creationId xmlns:p14="http://schemas.microsoft.com/office/powerpoint/2010/main" val="2191184140"/>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2789</TotalTime>
  <Words>1156</Words>
  <Application>Microsoft Office PowerPoint</Application>
  <PresentationFormat>On-screen Show (4:3)</PresentationFormat>
  <Paragraphs>131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Summer</vt:lpstr>
      <vt:lpstr>PowerPoint Presentation</vt:lpstr>
      <vt:lpstr>Class Outline: Social Learning Theories</vt:lpstr>
      <vt:lpstr>Exit Card Reflections</vt:lpstr>
      <vt:lpstr>Group Member Participation Evaluation Guidelines</vt:lpstr>
      <vt:lpstr>Overview of Learning Theories</vt:lpstr>
      <vt:lpstr>Social Learning Theories</vt:lpstr>
      <vt:lpstr>Dewey/ Brooks &amp; Brooks</vt:lpstr>
      <vt:lpstr>Lev Vygotsky (1896-1934)</vt:lpstr>
      <vt:lpstr>Vygotsky Key Principles</vt:lpstr>
      <vt:lpstr>Vygotsky</vt:lpstr>
      <vt:lpstr>Vygotsky</vt:lpstr>
      <vt:lpstr>Example of Kenji’s ZPD: How to find the surface area of a cylinder?</vt:lpstr>
      <vt:lpstr>Lave &amp; Wenger (2009)</vt:lpstr>
      <vt:lpstr>Lave &amp; Wenger: Examples of LPP</vt:lpstr>
      <vt:lpstr>Lave &amp; Wenger: Examples of LPP</vt:lpstr>
      <vt:lpstr>Yackel &amp; Cobb (1996)</vt:lpstr>
      <vt:lpstr>Questions</vt:lpstr>
      <vt:lpstr>Observations</vt:lpstr>
      <vt:lpstr>Exit Card Reflections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dc:creator>
  <cp:lastModifiedBy>Carolyn</cp:lastModifiedBy>
  <cp:revision>96</cp:revision>
  <dcterms:created xsi:type="dcterms:W3CDTF">2011-07-24T20:20:48Z</dcterms:created>
  <dcterms:modified xsi:type="dcterms:W3CDTF">2011-08-09T18:10:21Z</dcterms:modified>
</cp:coreProperties>
</file>